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4" r:id="rId1"/>
    <p:sldMasterId id="2147483861" r:id="rId2"/>
    <p:sldMasterId id="2147483872" r:id="rId3"/>
    <p:sldMasterId id="2147484047" r:id="rId4"/>
    <p:sldMasterId id="2147484108" r:id="rId5"/>
  </p:sldMasterIdLst>
  <p:notesMasterIdLst>
    <p:notesMasterId r:id="rId14"/>
  </p:notesMasterIdLst>
  <p:handoutMasterIdLst>
    <p:handoutMasterId r:id="rId15"/>
  </p:handoutMasterIdLst>
  <p:sldIdLst>
    <p:sldId id="312" r:id="rId6"/>
    <p:sldId id="2018" r:id="rId7"/>
    <p:sldId id="2057" r:id="rId8"/>
    <p:sldId id="2064" r:id="rId9"/>
    <p:sldId id="2065" r:id="rId10"/>
    <p:sldId id="2061" r:id="rId11"/>
    <p:sldId id="2062" r:id="rId12"/>
    <p:sldId id="2063" r:id="rId13"/>
  </p:sldIdLst>
  <p:sldSz cx="9144000" cy="6858000" type="screen4x3"/>
  <p:notesSz cx="6904038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GC presentation" id="{119C7969-1927-674F-9CFA-8A5CC36037F7}">
          <p14:sldIdLst>
            <p14:sldId id="312"/>
            <p14:sldId id="2018"/>
            <p14:sldId id="2057"/>
            <p14:sldId id="2064"/>
            <p14:sldId id="2065"/>
            <p14:sldId id="2061"/>
            <p14:sldId id="2062"/>
            <p14:sldId id="20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AFFFB"/>
    <a:srgbClr val="F2FEFF"/>
    <a:srgbClr val="999999"/>
    <a:srgbClr val="FFFDAD"/>
    <a:srgbClr val="1317C8"/>
    <a:srgbClr val="092E5C"/>
    <a:srgbClr val="FF0000"/>
    <a:srgbClr val="006600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369" autoAdjust="0"/>
    <p:restoredTop sz="95012" autoAdjust="0"/>
  </p:normalViewPr>
  <p:slideViewPr>
    <p:cSldViewPr>
      <p:cViewPr varScale="1">
        <p:scale>
          <a:sx n="61" d="100"/>
          <a:sy n="61" d="100"/>
        </p:scale>
        <p:origin x="996" y="1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484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4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4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4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077A3A7E-F5CD-46D3-A13A-1E89DDCE1BD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3841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7763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0750" y="4379913"/>
            <a:ext cx="5062538" cy="414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0"/>
            <a:r>
              <a:rPr lang="en-US" noProof="0"/>
              <a:t>Second level</a:t>
            </a:r>
          </a:p>
          <a:p>
            <a:pPr lvl="0"/>
            <a:r>
              <a:rPr lang="en-US" noProof="0"/>
              <a:t>Third level</a:t>
            </a:r>
          </a:p>
          <a:p>
            <a:pPr lvl="0"/>
            <a:r>
              <a:rPr lang="en-US" noProof="0"/>
              <a:t>Fourth level</a:t>
            </a:r>
          </a:p>
          <a:p>
            <a:pPr lvl="0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CFA596D1-2086-497E-B86B-EDC648C59B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0609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8"/>
          <p:cNvSpPr txBox="1">
            <a:spLocks noChangeArrowheads="1"/>
          </p:cNvSpPr>
          <p:nvPr/>
        </p:nvSpPr>
        <p:spPr bwMode="auto">
          <a:xfrm>
            <a:off x="8739188" y="214313"/>
            <a:ext cx="76944" cy="215444"/>
          </a:xfrm>
          <a:prstGeom prst="rect">
            <a:avLst/>
          </a:prstGeom>
          <a:noFill/>
          <a:ln>
            <a:noFill/>
          </a:ln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srgbClr val="FFFFFF"/>
                </a:solidFill>
                <a:latin typeface="Arial" pitchFamily="34" charset="0"/>
              </a:rPr>
              <a:t>®</a:t>
            </a:r>
          </a:p>
        </p:txBody>
      </p:sp>
      <p:pic>
        <p:nvPicPr>
          <p:cNvPr id="5" name="Picture 10" descr="OGC header 2010122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"/>
            <a:ext cx="91440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 descr="Picture 7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6" y="6096000"/>
            <a:ext cx="1381125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38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3276600"/>
            <a:ext cx="7772400" cy="1143000"/>
          </a:xfrm>
        </p:spPr>
        <p:txBody>
          <a:bodyPr/>
          <a:lstStyle>
            <a:lvl1pPr>
              <a:defRPr sz="3200">
                <a:latin typeface="Arial Black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6387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4572000"/>
            <a:ext cx="6400800" cy="1371600"/>
          </a:xfr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092E5C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3009900" y="6400800"/>
            <a:ext cx="3276600" cy="304800"/>
          </a:xfrm>
        </p:spPr>
        <p:txBody>
          <a:bodyPr/>
          <a:lstStyle>
            <a:lvl1pPr>
              <a:defRPr dirty="0" smtClean="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07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FCC2AF-53E3-4102-9F9B-95E02476E4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840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5288" y="136525"/>
            <a:ext cx="2170112" cy="6034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1781" y="136525"/>
            <a:ext cx="6361113" cy="6034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8A3254-DEF5-4971-86C6-25BD74B3832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976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"/>
            <a:ext cx="9144000" cy="163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643189" y="2678117"/>
            <a:ext cx="18466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1pPr>
            <a:lvl2pPr marL="742950" indent="-285750"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2pPr>
            <a:lvl3pPr marL="1143000" indent="-228600"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3pPr>
            <a:lvl4pPr marL="1600200" indent="-228600"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4pPr>
            <a:lvl5pPr marL="2057400" indent="-228600"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447800"/>
            <a:ext cx="7772400" cy="3886200"/>
          </a:xfrm>
          <a:prstGeom prst="rect">
            <a:avLst/>
          </a:prstGeom>
        </p:spPr>
        <p:txBody>
          <a:bodyPr anchor="t"/>
          <a:lstStyle>
            <a:lvl1pPr algn="ctr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A073D3-BDA2-CE41-ACD9-AE85614194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61139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5" y="776288"/>
            <a:ext cx="8455025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-1539875" y="3059113"/>
            <a:ext cx="1841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 sz="1400"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  <a:ea typeface="+mn-ea"/>
              <a:cs typeface="+mn-cs"/>
            </a:endParaRPr>
          </a:p>
        </p:txBody>
      </p:sp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333375" y="6219825"/>
            <a:ext cx="1157288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eaLnBrk="0" hangingPunct="0">
              <a:defRPr/>
            </a:pPr>
            <a:r>
              <a:rPr lang="en-US" sz="4000">
                <a:solidFill>
                  <a:schemeClr val="tx2"/>
                </a:solidFill>
                <a:latin typeface="Times New Roman" charset="0"/>
                <a:ea typeface="+mn-ea"/>
                <a:cs typeface="+mn-cs"/>
              </a:rPr>
              <a:t>OGC</a:t>
            </a:r>
          </a:p>
        </p:txBody>
      </p:sp>
      <p:sp>
        <p:nvSpPr>
          <p:cNvPr id="7" name="Text Box 20"/>
          <p:cNvSpPr txBox="1">
            <a:spLocks noChangeArrowheads="1"/>
          </p:cNvSpPr>
          <p:nvPr/>
        </p:nvSpPr>
        <p:spPr bwMode="auto">
          <a:xfrm>
            <a:off x="1498600" y="6270625"/>
            <a:ext cx="93663" cy="244475"/>
          </a:xfrm>
          <a:prstGeom prst="rect">
            <a:avLst/>
          </a:prstGeom>
          <a:noFill/>
          <a:ln w="9525">
            <a:noFill/>
            <a:miter lim="800000"/>
            <a:headEnd type="none" w="med" len="lg"/>
            <a:tailEnd/>
          </a:ln>
          <a:effec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tx2"/>
                </a:solidFill>
                <a:latin typeface="Arial" charset="0"/>
                <a:cs typeface="Arial" charset="0"/>
              </a:rPr>
              <a:t>®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273132" y="1294409"/>
            <a:ext cx="8668987" cy="4916385"/>
          </a:xfrm>
        </p:spPr>
        <p:txBody>
          <a:bodyPr/>
          <a:lstStyle>
            <a:lvl3pPr>
              <a:defRPr sz="1800" i="1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</a:p>
        </p:txBody>
      </p:sp>
      <p:sp>
        <p:nvSpPr>
          <p:cNvPr id="11" name="Rectangle 10"/>
          <p:cNvSpPr>
            <a:spLocks noGrp="1" noChangeArrowheads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B1686204-A2A4-E341-90DC-1F294B1D1D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430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73629" y="6433457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err="1">
              <a:solidFill>
                <a:prstClr val="black"/>
              </a:solidFill>
              <a:ea typeface="MS PGothic" charset="0"/>
              <a:cs typeface="MS PGothic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783771" y="1077687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err="1">
              <a:solidFill>
                <a:prstClr val="black"/>
              </a:solidFill>
              <a:ea typeface="MS PGothic" charset="0"/>
              <a:cs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8398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2124081" y="6356349"/>
            <a:ext cx="5472113" cy="312739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3878597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704144" y="6356349"/>
            <a:ext cx="720725" cy="312739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2AAD41A-2EE4-5047-BEE4-739873FBA613}" type="slidenum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2124081" y="6356349"/>
            <a:ext cx="5472113" cy="312739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38646057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5D7A3B70-DBB1-4F4E-A179-008CC084CFF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556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E5BC6B24-019E-D64C-9F9A-C78A78116A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220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62540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BD8CA8-DA42-484A-8C65-92CBA5C05D7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054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E48DDA1D-1671-3345-8CA9-267375C9D9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364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C0FB9038-D0AF-FF48-9DD5-6CFCB9F044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001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7621632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E4984DD3-7934-B249-967D-182A70BCC4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1228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D2E94CE4-60B2-5245-A5E7-CE3C91BDEB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962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2124081" y="6356349"/>
            <a:ext cx="5472113" cy="312739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2738145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704144" y="6356349"/>
            <a:ext cx="720725" cy="312739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A43449DE-F1CF-3C4F-ACDE-DD992FF09A75}" type="slidenum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2124081" y="6356349"/>
            <a:ext cx="5472113" cy="312739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17682372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C294D86D-4CFC-FC4A-9307-1830DD4ACCC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7011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D2DCB90F-F90C-7343-9C45-FBC5FA1F17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6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78109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5BCBD8-8BAC-44FF-BE88-B3175AA249A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9975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5D75D541-0403-E147-823D-969C07D6D9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381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8EB655E4-F550-F74F-B105-347663AA3C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3324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28828716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3B585B08-8D74-DE44-9614-0AEAB24A9D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6322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35855B06-DF34-894E-91C5-94D7596F28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129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6078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Main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11560" y="415926"/>
            <a:ext cx="8229600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11560" y="957096"/>
            <a:ext cx="8229600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11207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ernal Them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36" y="415926"/>
            <a:ext cx="6192688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736" y="957096"/>
            <a:ext cx="6192688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695102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Internal Them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36" y="415926"/>
            <a:ext cx="6192688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736" y="957096"/>
            <a:ext cx="6192688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13069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Internal Them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36" y="415926"/>
            <a:ext cx="6192688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736" y="957096"/>
            <a:ext cx="6192688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509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075" y="1279525"/>
            <a:ext cx="41529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75" y="1279525"/>
            <a:ext cx="41529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27514E-C3C4-42A2-B5AA-F3D4B7D68D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5804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Internal Them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36" y="415926"/>
            <a:ext cx="6192688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736" y="957096"/>
            <a:ext cx="6192688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9033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947A2C-5780-4146-81E5-0EB263958CD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494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78970-3676-47DA-89CC-BC19C9DF27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039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D00FB9-A2BE-4B3E-B073-9718403746C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0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D74CA9-66D6-4CFA-A5DB-CEC6E7E8B19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515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2CA338-4672-4C59-A13E-A6A8CE13BFE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291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5.jpe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image" Target="../media/image5.jpe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5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1" y="776292"/>
            <a:ext cx="8455025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1781" y="136525"/>
            <a:ext cx="868362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6075" y="1279525"/>
            <a:ext cx="8458200" cy="489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62852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73388" y="6553200"/>
            <a:ext cx="32004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900" b="0" smtClean="0">
                <a:solidFill>
                  <a:srgbClr val="092E5C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46285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96100" y="6553200"/>
            <a:ext cx="1905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900" b="0">
                <a:solidFill>
                  <a:srgbClr val="092E5C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0653A9A5-426D-4CBC-B501-7694E86E5CF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1" name="Text Box 16"/>
          <p:cNvSpPr txBox="1">
            <a:spLocks noChangeArrowheads="1"/>
          </p:cNvSpPr>
          <p:nvPr/>
        </p:nvSpPr>
        <p:spPr bwMode="auto">
          <a:xfrm>
            <a:off x="333376" y="6219829"/>
            <a:ext cx="1168439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>
              <a:defRPr/>
            </a:pPr>
            <a:r>
              <a:rPr lang="en-US" sz="4000" dirty="0">
                <a:solidFill>
                  <a:schemeClr val="tx2"/>
                </a:solidFill>
                <a:latin typeface="Times New Roman" charset="0"/>
              </a:rPr>
              <a:t>OGC</a:t>
            </a:r>
          </a:p>
        </p:txBody>
      </p:sp>
      <p:sp>
        <p:nvSpPr>
          <p:cNvPr id="1032" name="Text Box 20"/>
          <p:cNvSpPr txBox="1">
            <a:spLocks noChangeArrowheads="1"/>
          </p:cNvSpPr>
          <p:nvPr/>
        </p:nvSpPr>
        <p:spPr bwMode="auto">
          <a:xfrm>
            <a:off x="1498601" y="6270629"/>
            <a:ext cx="94490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9pPr>
          </a:lstStyle>
          <a:p>
            <a:pPr>
              <a:defRPr/>
            </a:pPr>
            <a:r>
              <a:rPr lang="en-US" dirty="0">
                <a:solidFill>
                  <a:schemeClr val="tx2"/>
                </a:solidFill>
                <a:latin typeface="Arial" pitchFamily="34" charset="0"/>
              </a:rPr>
              <a:t>®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894" r:id="rId12"/>
    <p:sldLayoutId id="2147484054" r:id="rId13"/>
    <p:sldLayoutId id="2147483923" r:id="rId14"/>
  </p:sldLayoutIdLst>
  <p:hf sldNum="0" hdr="0" dt="0"/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MS PGothic" pitchFamily="34" charset="-128"/>
          <a:cs typeface="MS PGothic" charset="0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5pPr>
      <a:lvl6pPr marL="4572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233363" indent="-233363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•"/>
        <a:defRPr sz="24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1pPr>
      <a:lvl2pPr marL="569913" indent="-22225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–"/>
        <a:defRPr sz="20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2pPr>
      <a:lvl3pPr marL="9128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•"/>
        <a:defRPr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3pPr>
      <a:lvl4pPr marL="12557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–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4pPr>
      <a:lvl5pPr marL="15986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5pPr>
      <a:lvl6pPr marL="20558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6pPr>
      <a:lvl7pPr marL="25130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7pPr>
      <a:lvl8pPr marL="29702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8pPr>
      <a:lvl9pPr marL="34274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457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4580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88077"/>
            <a:ext cx="2052638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95519" y="6356349"/>
            <a:ext cx="5400675" cy="3127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0" dirty="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3254598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</p:sldLayoutIdLst>
  <p:hf sldNum="0" hdr="0" dt="0"/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560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5604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88077"/>
            <a:ext cx="2052638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95519" y="6356349"/>
            <a:ext cx="5400675" cy="3127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0" dirty="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722334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</p:sldLayoutIdLst>
  <p:hf sldNum="0" hdr="0" dt="0"/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t2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99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15926"/>
            <a:ext cx="82296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sp>
        <p:nvSpPr>
          <p:cNvPr id="385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957096"/>
            <a:ext cx="8229600" cy="5256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385028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284665" y="6459540"/>
            <a:ext cx="4751387" cy="414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50000"/>
              </a:spcBef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48362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9" r:id="rId1"/>
    <p:sldLayoutId id="2147484110" r:id="rId2"/>
    <p:sldLayoutId id="2147484111" r:id="rId3"/>
    <p:sldLayoutId id="2147484112" r:id="rId4"/>
    <p:sldLayoutId id="2147484113" r:id="rId5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9pPr>
    </p:titleStyle>
    <p:bodyStyle>
      <a:lvl1pPr algn="l" rtl="0" fontAlgn="base">
        <a:spcBef>
          <a:spcPct val="50000"/>
        </a:spcBef>
        <a:spcAft>
          <a:spcPct val="0"/>
        </a:spcAft>
        <a:defRPr sz="1800">
          <a:solidFill>
            <a:srgbClr val="4D4D4D"/>
          </a:solidFill>
          <a:latin typeface="+mn-lt"/>
          <a:ea typeface="+mn-ea"/>
          <a:cs typeface="+mn-cs"/>
        </a:defRPr>
      </a:lvl1pPr>
      <a:lvl2pPr marL="447675" indent="-268288" algn="l" rtl="0" fontAlgn="base">
        <a:spcBef>
          <a:spcPct val="50000"/>
        </a:spcBef>
        <a:spcAft>
          <a:spcPct val="0"/>
        </a:spcAft>
        <a:buChar char="•"/>
        <a:defRPr sz="1800">
          <a:solidFill>
            <a:srgbClr val="4D4D4D"/>
          </a:solidFill>
          <a:latin typeface="+mn-lt"/>
        </a:defRPr>
      </a:lvl2pPr>
      <a:lvl3pPr marL="895350" indent="-26828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1600">
          <a:solidFill>
            <a:srgbClr val="4D4D4D"/>
          </a:solidFill>
          <a:latin typeface="+mn-lt"/>
        </a:defRPr>
      </a:lvl3pPr>
      <a:lvl4pPr marL="1350963" indent="-271463" algn="l" rtl="0" fontAlgn="base">
        <a:spcBef>
          <a:spcPct val="25000"/>
        </a:spcBef>
        <a:spcAft>
          <a:spcPct val="0"/>
        </a:spcAft>
        <a:buChar char="•"/>
        <a:defRPr sz="1600">
          <a:solidFill>
            <a:srgbClr val="4D4D4D"/>
          </a:solidFill>
          <a:latin typeface="+mn-lt"/>
        </a:defRPr>
      </a:lvl4pPr>
      <a:lvl5pPr marL="17922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1600">
          <a:solidFill>
            <a:srgbClr val="4D4D4D"/>
          </a:solidFill>
          <a:latin typeface="+mn-lt"/>
        </a:defRPr>
      </a:lvl5pPr>
      <a:lvl6pPr marL="22494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</a:defRPr>
      </a:lvl6pPr>
      <a:lvl7pPr marL="27066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</a:defRPr>
      </a:lvl7pPr>
      <a:lvl8pPr marL="31638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</a:defRPr>
      </a:lvl8pPr>
      <a:lvl9pPr marL="36210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cheazel@heazeltech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oapi_common" TargetMode="External"/><Relationship Id="rId7" Type="http://schemas.openxmlformats.org/officeDocument/2006/relationships/hyperlink" Target="https://github.com/opengeospatial/OGC-Web-API-Guidelines/" TargetMode="External"/><Relationship Id="rId2" Type="http://schemas.openxmlformats.org/officeDocument/2006/relationships/hyperlink" Target="https://github.com/opengeospatial/WFS_FE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pengeospatial/wps-rest-binding" TargetMode="External"/><Relationship Id="rId5" Type="http://schemas.openxmlformats.org/officeDocument/2006/relationships/hyperlink" Target="https://github.com/opengeospatial/OGC-API-Map-Tiles" TargetMode="External"/><Relationship Id="rId4" Type="http://schemas.openxmlformats.org/officeDocument/2006/relationships/hyperlink" Target="https://github.com/opengeospatial/ogc_api_coverage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geospatial/ogc_api_coverages" TargetMode="External"/><Relationship Id="rId2" Type="http://schemas.openxmlformats.org/officeDocument/2006/relationships/hyperlink" Target="https://github.com/opengeospatial/oapi_common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1752600"/>
            <a:ext cx="7772400" cy="3352800"/>
          </a:xfrm>
        </p:spPr>
        <p:txBody>
          <a:bodyPr/>
          <a:lstStyle/>
          <a:p>
            <a:pPr>
              <a:lnSpc>
                <a:spcPct val="120000"/>
              </a:lnSpc>
              <a:defRPr/>
            </a:pPr>
            <a:r>
              <a:rPr lang="en-US" dirty="0"/>
              <a:t>OGC Web APIs</a:t>
            </a:r>
            <a:br>
              <a:rPr lang="en-US" sz="1600" b="1" dirty="0">
                <a:effectLst/>
              </a:rPr>
            </a:br>
            <a:r>
              <a:rPr lang="en-US" sz="1800" b="1" dirty="0">
                <a:effectLst/>
              </a:rPr>
              <a:t>5 January 2020</a:t>
            </a:r>
            <a:endParaRPr lang="en-US" sz="2000" dirty="0">
              <a:latin typeface="+mn-lt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5029200"/>
            <a:ext cx="6553200" cy="137160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altLang="en-US" dirty="0">
                <a:cs typeface="Arial" pitchFamily="34" charset="0"/>
              </a:rPr>
              <a:t>Open Geospatial Consortium</a:t>
            </a:r>
          </a:p>
          <a:p>
            <a:pPr>
              <a:spcBef>
                <a:spcPts val="0"/>
              </a:spcBef>
            </a:pPr>
            <a:r>
              <a:rPr lang="en-US" altLang="en-US" dirty="0">
                <a:cs typeface="Arial" pitchFamily="34" charset="0"/>
                <a:hlinkClick r:id="rId2"/>
              </a:rPr>
              <a:t>cheazel@heazeltech.com</a:t>
            </a:r>
            <a:endParaRPr lang="en-US" altLang="en-US" dirty="0">
              <a:cs typeface="Arial" pitchFamily="34" charset="0"/>
            </a:endParaRPr>
          </a:p>
          <a:p>
            <a:pPr>
              <a:spcBef>
                <a:spcPts val="0"/>
              </a:spcBef>
            </a:pPr>
            <a:r>
              <a:rPr lang="en-US" altLang="en-US" dirty="0">
                <a:cs typeface="Arial" pitchFamily="34" charset="0"/>
              </a:rPr>
              <a:t>+1.703.380.7433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9pPr>
          </a:lstStyle>
          <a:p>
            <a:pPr>
              <a:defRPr/>
            </a:pPr>
            <a:r>
              <a:rPr lang="en-US" sz="900" b="0">
                <a:solidFill>
                  <a:srgbClr val="092E5C"/>
                </a:solidFill>
                <a:latin typeface="Arial" pitchFamily="34" charset="0"/>
              </a:rPr>
              <a:t>Copyright © 2019 Open Geospatial Consortium</a:t>
            </a:r>
            <a:endParaRPr lang="en-US" sz="900" b="0" dirty="0">
              <a:solidFill>
                <a:srgbClr val="092E5C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504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780C8-45F4-0E44-88E3-2B52C1AE3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APIs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04B7C-2DDC-0841-989F-DF318D2BD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109" y="1279525"/>
            <a:ext cx="8184165" cy="4891088"/>
          </a:xfrm>
        </p:spPr>
        <p:txBody>
          <a:bodyPr/>
          <a:lstStyle/>
          <a:p>
            <a:r>
              <a:rPr lang="en-GB" dirty="0"/>
              <a:t>Modernized service/resource/REST architecture </a:t>
            </a:r>
          </a:p>
          <a:p>
            <a:r>
              <a:rPr lang="en-GB" dirty="0" err="1"/>
              <a:t>OpenAPI</a:t>
            </a:r>
            <a:r>
              <a:rPr lang="en-GB" dirty="0"/>
              <a:t> specification and toolkits</a:t>
            </a:r>
          </a:p>
          <a:p>
            <a:r>
              <a:rPr lang="en-GB" dirty="0"/>
              <a:t>OGC/W3C “Spatial Data on the Web” Best Practices</a:t>
            </a:r>
          </a:p>
          <a:p>
            <a:r>
              <a:rPr lang="en-GB" dirty="0"/>
              <a:t>Focus on developer experience</a:t>
            </a:r>
          </a:p>
          <a:p>
            <a:r>
              <a:rPr lang="en-GB" dirty="0"/>
              <a:t>Modularizes into OWS “building blocks” for reuse </a:t>
            </a:r>
            <a:br>
              <a:rPr lang="en-GB" dirty="0"/>
            </a:br>
            <a:r>
              <a:rPr lang="en-GB" dirty="0"/>
              <a:t>in any microservices APIs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Open process: all in public GitHub repo, early implementations, in-depth validation, slow release</a:t>
            </a:r>
          </a:p>
          <a:p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36732-0814-6F4F-BA46-BEFA740464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39548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C98A7-57BD-6A48-997B-734C41FF0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APIs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8572C0-2B8D-514A-9507-7C9740DA4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Family of specs organized by resources:</a:t>
            </a:r>
          </a:p>
          <a:p>
            <a:pPr lvl="1"/>
            <a:r>
              <a:rPr lang="en-US" dirty="0">
                <a:hlinkClick r:id="rId2"/>
              </a:rPr>
              <a:t>OGC API – Features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OGC API - Common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OGC API - Coverages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OGC API - Maps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OGC API - Processing</a:t>
            </a:r>
            <a:endParaRPr lang="en-US" dirty="0"/>
          </a:p>
          <a:p>
            <a:r>
              <a:rPr lang="en-US" dirty="0"/>
              <a:t>Developed based on </a:t>
            </a:r>
            <a:r>
              <a:rPr lang="en-US" dirty="0">
                <a:hlinkClick r:id="rId7"/>
              </a:rPr>
              <a:t>OGC Web API Guidelines</a:t>
            </a:r>
            <a:endParaRPr lang="en-US" dirty="0"/>
          </a:p>
          <a:p>
            <a:r>
              <a:rPr lang="en-US" dirty="0"/>
              <a:t>Building block approach to define application specific APIs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7F54EA-0FE2-F947-9CE3-C6989929B5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972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91F8D-CF5C-4993-8A5F-2549ADA26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API - Common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AE79D8-EC3F-47DB-AF93-1B4C6A16C5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4948090-7193-418F-9E5A-BFEFB4ABC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512758"/>
              </p:ext>
            </p:extLst>
          </p:nvPr>
        </p:nvGraphicFramePr>
        <p:xfrm>
          <a:off x="209175" y="1608107"/>
          <a:ext cx="7612380" cy="2475297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1903095">
                  <a:extLst>
                    <a:ext uri="{9D8B030D-6E8A-4147-A177-3AD203B41FA5}">
                      <a16:colId xmlns:a16="http://schemas.microsoft.com/office/drawing/2014/main" val="2734867262"/>
                    </a:ext>
                  </a:extLst>
                </a:gridCol>
                <a:gridCol w="1830705">
                  <a:extLst>
                    <a:ext uri="{9D8B030D-6E8A-4147-A177-3AD203B41FA5}">
                      <a16:colId xmlns:a16="http://schemas.microsoft.com/office/drawing/2014/main" val="403663444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431928829"/>
                    </a:ext>
                  </a:extLst>
                </a:gridCol>
                <a:gridCol w="3116580">
                  <a:extLst>
                    <a:ext uri="{9D8B030D-6E8A-4147-A177-3AD203B41FA5}">
                      <a16:colId xmlns:a16="http://schemas.microsoft.com/office/drawing/2014/main" val="41888541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Resource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Path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HTTP Method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Resource Description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379527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Landing Page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/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Basic information about this API and the starting point for hypermedia navigation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4240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API Definition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/api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An OpenAPI document for this API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94525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Conformance Classes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/conformance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A list of URLs, one for each implemented Conformance Class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429009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Collections Metadata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Information about the collections on this API. Includes partial description of each collection.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77718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Collection Information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/collections/{collectionid}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The full description of a single collection.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6193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Collection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/collections/{collectionid}/items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The collection itself.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9710556"/>
                  </a:ext>
                </a:extLst>
              </a:tr>
            </a:tbl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6EB5FC03-89AD-42DF-AFDC-ECE6C44FAA24}"/>
              </a:ext>
            </a:extLst>
          </p:cNvPr>
          <p:cNvGrpSpPr/>
          <p:nvPr/>
        </p:nvGrpSpPr>
        <p:grpSpPr>
          <a:xfrm>
            <a:off x="209175" y="1904801"/>
            <a:ext cx="8752788" cy="990600"/>
            <a:chOff x="380999" y="2323911"/>
            <a:chExt cx="8337267" cy="1295400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D74293A7-19CC-4F31-BA49-7F5BCF6A3697}"/>
                </a:ext>
              </a:extLst>
            </p:cNvPr>
            <p:cNvSpPr/>
            <p:nvPr/>
          </p:nvSpPr>
          <p:spPr bwMode="auto">
            <a:xfrm>
              <a:off x="380999" y="2323911"/>
              <a:ext cx="8311417" cy="1295400"/>
            </a:xfrm>
            <a:prstGeom prst="roundRect">
              <a:avLst/>
            </a:prstGeom>
            <a:noFill/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C97DC0F-4945-43BC-821B-8F6CA1FC47EC}"/>
                </a:ext>
              </a:extLst>
            </p:cNvPr>
            <p:cNvSpPr/>
            <p:nvPr/>
          </p:nvSpPr>
          <p:spPr>
            <a:xfrm>
              <a:off x="7331890" y="2676930"/>
              <a:ext cx="1386376" cy="685800"/>
            </a:xfrm>
            <a:prstGeom prst="rect">
              <a:avLst/>
            </a:prstGeom>
            <a:noFill/>
          </p:spPr>
          <p:txBody>
            <a:bodyPr wrap="square" lIns="90000">
              <a:noAutofit/>
            </a:bodyPr>
            <a:lstStyle/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information </a:t>
              </a:r>
            </a:p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about the API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ABD46C3E-1179-46F9-A921-1464C73B523D}"/>
              </a:ext>
            </a:extLst>
          </p:cNvPr>
          <p:cNvGrpSpPr/>
          <p:nvPr/>
        </p:nvGrpSpPr>
        <p:grpSpPr>
          <a:xfrm>
            <a:off x="200823" y="2921629"/>
            <a:ext cx="8734001" cy="798979"/>
            <a:chOff x="380999" y="3619311"/>
            <a:chExt cx="8311417" cy="697523"/>
          </a:xfrm>
        </p:grpSpPr>
        <p:sp>
          <p:nvSpPr>
            <p:cNvPr id="11" name="Rounded Rectangle 8">
              <a:extLst>
                <a:ext uri="{FF2B5EF4-FFF2-40B4-BE49-F238E27FC236}">
                  <a16:creationId xmlns:a16="http://schemas.microsoft.com/office/drawing/2014/main" id="{BA0A257F-D788-4BB6-AB01-16C563BA390E}"/>
                </a:ext>
              </a:extLst>
            </p:cNvPr>
            <p:cNvSpPr/>
            <p:nvPr/>
          </p:nvSpPr>
          <p:spPr bwMode="auto">
            <a:xfrm>
              <a:off x="380999" y="3619311"/>
              <a:ext cx="8311417" cy="697523"/>
            </a:xfrm>
            <a:prstGeom prst="roundRect">
              <a:avLst/>
            </a:prstGeom>
            <a:noFill/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801FFCB-5C91-4759-810B-54A842E86AAD}"/>
                </a:ext>
              </a:extLst>
            </p:cNvPr>
            <p:cNvSpPr/>
            <p:nvPr/>
          </p:nvSpPr>
          <p:spPr>
            <a:xfrm>
              <a:off x="7243935" y="3717489"/>
              <a:ext cx="1320279" cy="4567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named collections</a:t>
              </a:r>
            </a:p>
          </p:txBody>
        </p:sp>
      </p:grp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5643AB31-23C6-45BC-B242-B3FEBE6CC795}"/>
              </a:ext>
            </a:extLst>
          </p:cNvPr>
          <p:cNvSpPr/>
          <p:nvPr/>
        </p:nvSpPr>
        <p:spPr bwMode="auto">
          <a:xfrm>
            <a:off x="200824" y="3720608"/>
            <a:ext cx="8714582" cy="457119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B2736E-8D1C-4E7D-9D2B-D9F90353A764}"/>
              </a:ext>
            </a:extLst>
          </p:cNvPr>
          <p:cNvSpPr/>
          <p:nvPr/>
        </p:nvSpPr>
        <p:spPr>
          <a:xfrm>
            <a:off x="6705600" y="3740051"/>
            <a:ext cx="2057400" cy="307777"/>
          </a:xfrm>
          <a:prstGeom prst="rect">
            <a:avLst/>
          </a:prstGeom>
          <a:solidFill>
            <a:srgbClr val="FFFFFF">
              <a:alpha val="75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GB" sz="1400" b="0" dirty="0">
                <a:solidFill>
                  <a:srgbClr val="FF0000"/>
                </a:solidFill>
                <a:latin typeface="+mn-lt"/>
              </a:rPr>
              <a:t>the collection contents</a:t>
            </a:r>
          </a:p>
        </p:txBody>
      </p:sp>
    </p:spTree>
    <p:extLst>
      <p:ext uri="{BB962C8B-B14F-4D97-AF65-F5344CB8AC3E}">
        <p14:creationId xmlns:p14="http://schemas.microsoft.com/office/powerpoint/2010/main" val="3572808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4B952-AFBA-4113-88B6-71294F758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OGC API - Coverages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1B5ACE-187A-4CF7-B827-CF3347E799B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B366216-8880-4EB8-9FAF-F1C25558F0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069696"/>
              </p:ext>
            </p:extLst>
          </p:nvPr>
        </p:nvGraphicFramePr>
        <p:xfrm>
          <a:off x="141962" y="1386117"/>
          <a:ext cx="7395210" cy="4764729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1601074393"/>
                    </a:ext>
                  </a:extLst>
                </a:gridCol>
                <a:gridCol w="1841500">
                  <a:extLst>
                    <a:ext uri="{9D8B030D-6E8A-4147-A177-3AD203B41FA5}">
                      <a16:colId xmlns:a16="http://schemas.microsoft.com/office/drawing/2014/main" val="3501608385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1104678361"/>
                    </a:ext>
                  </a:extLst>
                </a:gridCol>
                <a:gridCol w="3286760">
                  <a:extLst>
                    <a:ext uri="{9D8B030D-6E8A-4147-A177-3AD203B41FA5}">
                      <a16:colId xmlns:a16="http://schemas.microsoft.com/office/drawing/2014/main" val="1697789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Resource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Path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HTTP Method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Resource Description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5536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Landing Page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/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Basic information about this API and the starting point for hypermedia navigation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258438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API Definition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/api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An OpenAPI document for this API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53249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Conformance Classes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/conformance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A list of URLs, one for each implemented Conformance Class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44734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Collections Metadata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Information about the collections on this API. Includes partial description of each collection.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37722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Collection Information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</a:t>
                      </a: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/{</a:t>
                      </a:r>
                      <a:r>
                        <a:rPr lang="en-US" sz="1200" dirty="0" err="1">
                          <a:solidFill>
                            <a:srgbClr val="FF0000"/>
                          </a:solidFill>
                          <a:effectLst/>
                        </a:rPr>
                        <a:t>coverageid</a:t>
                      </a: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}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The full description of a single collection (coverage).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35255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Coverage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/collections/{</a:t>
                      </a:r>
                      <a:r>
                        <a:rPr lang="en-US" sz="1200" dirty="0" err="1">
                          <a:effectLst/>
                        </a:rPr>
                        <a:t>covergaeid</a:t>
                      </a:r>
                      <a:r>
                        <a:rPr lang="en-US" sz="1200" dirty="0">
                          <a:effectLst/>
                        </a:rPr>
                        <a:t>}/</a:t>
                      </a:r>
                      <a:r>
                        <a:rPr lang="en-US" sz="1200" dirty="0">
                          <a:solidFill>
                            <a:srgbClr val="FF0000"/>
                          </a:solidFill>
                          <a:effectLst/>
                        </a:rPr>
                        <a:t>coverage</a:t>
                      </a:r>
                      <a:endParaRPr lang="en-US" sz="1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The coverage offering (metadata)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91028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Coverage Description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/collections/{</a:t>
                      </a:r>
                      <a:r>
                        <a:rPr lang="en-US" sz="1200" dirty="0" err="1">
                          <a:effectLst/>
                        </a:rPr>
                        <a:t>coverageid</a:t>
                      </a:r>
                      <a:r>
                        <a:rPr lang="en-US" sz="1200" dirty="0">
                          <a:effectLst/>
                        </a:rPr>
                        <a:t>}/coverage/description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The Domain Set, Range Type, and Metadata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600825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Domain Set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/collections/{</a:t>
                      </a:r>
                      <a:r>
                        <a:rPr lang="en-US" sz="1200" dirty="0" err="1">
                          <a:effectLst/>
                        </a:rPr>
                        <a:t>coverageid</a:t>
                      </a:r>
                      <a:r>
                        <a:rPr lang="en-US" sz="1200" dirty="0">
                          <a:effectLst/>
                        </a:rPr>
                        <a:t>}/coverage/</a:t>
                      </a:r>
                      <a:r>
                        <a:rPr lang="en-US" sz="1200" dirty="0" err="1">
                          <a:effectLst/>
                        </a:rPr>
                        <a:t>domainset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Describes axis and extent.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7604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Range Type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/collections/{</a:t>
                      </a:r>
                      <a:r>
                        <a:rPr lang="en-US" sz="1200" dirty="0" err="1">
                          <a:effectLst/>
                        </a:rPr>
                        <a:t>coverageid</a:t>
                      </a:r>
                      <a:r>
                        <a:rPr lang="en-US" sz="1200" dirty="0">
                          <a:effectLst/>
                        </a:rPr>
                        <a:t>}/coverage/</a:t>
                      </a:r>
                      <a:r>
                        <a:rPr lang="en-US" sz="1200" dirty="0" err="1">
                          <a:effectLst/>
                        </a:rPr>
                        <a:t>rangetype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Describes the measures (pixels)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7760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Range Set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/collections/{</a:t>
                      </a:r>
                      <a:r>
                        <a:rPr lang="en-US" sz="1200" dirty="0" err="1">
                          <a:effectLst/>
                        </a:rPr>
                        <a:t>coverageid</a:t>
                      </a:r>
                      <a:r>
                        <a:rPr lang="en-US" sz="1200" dirty="0">
                          <a:effectLst/>
                        </a:rPr>
                        <a:t>}/coverage/</a:t>
                      </a:r>
                      <a:r>
                        <a:rPr lang="en-US" sz="1200" dirty="0" err="1">
                          <a:effectLst/>
                        </a:rPr>
                        <a:t>rangeset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The measured values in native format.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53996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Metadata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/collections/{</a:t>
                      </a:r>
                      <a:r>
                        <a:rPr lang="en-US" sz="1200" dirty="0" err="1">
                          <a:effectLst/>
                        </a:rPr>
                        <a:t>coverageid</a:t>
                      </a:r>
                      <a:r>
                        <a:rPr lang="en-US" sz="1200" dirty="0">
                          <a:effectLst/>
                        </a:rPr>
                        <a:t>}/coverage/metadata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General metadata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12604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</a:rPr>
                        <a:t>All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/collections/{</a:t>
                      </a:r>
                      <a:r>
                        <a:rPr lang="en-US" sz="1200" dirty="0" err="1">
                          <a:effectLst/>
                        </a:rPr>
                        <a:t>coverageid</a:t>
                      </a:r>
                      <a:r>
                        <a:rPr lang="en-US" sz="1200" dirty="0">
                          <a:effectLst/>
                        </a:rPr>
                        <a:t>}/coverage/all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GET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</a:rPr>
                        <a:t>The Domain Set, Range Type, Range Set, and Metadata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3306855"/>
                  </a:ext>
                </a:extLst>
              </a:tr>
            </a:tbl>
          </a:graphicData>
        </a:graphic>
      </p:graphicFrame>
      <p:grpSp>
        <p:nvGrpSpPr>
          <p:cNvPr id="5" name="Group 4">
            <a:extLst>
              <a:ext uri="{FF2B5EF4-FFF2-40B4-BE49-F238E27FC236}">
                <a16:creationId xmlns:a16="http://schemas.microsoft.com/office/drawing/2014/main" id="{05264010-37A5-46E2-A688-C31081A95CD7}"/>
              </a:ext>
            </a:extLst>
          </p:cNvPr>
          <p:cNvGrpSpPr/>
          <p:nvPr/>
        </p:nvGrpSpPr>
        <p:grpSpPr>
          <a:xfrm>
            <a:off x="120883" y="1746830"/>
            <a:ext cx="8902234" cy="990600"/>
            <a:chOff x="380999" y="2323911"/>
            <a:chExt cx="8311417" cy="1295400"/>
          </a:xfrm>
        </p:grpSpPr>
        <p:sp>
          <p:nvSpPr>
            <p:cNvPr id="6" name="Rounded Rectangle 7">
              <a:extLst>
                <a:ext uri="{FF2B5EF4-FFF2-40B4-BE49-F238E27FC236}">
                  <a16:creationId xmlns:a16="http://schemas.microsoft.com/office/drawing/2014/main" id="{EFC00723-3AD9-44FF-A81D-0C0FCF8D17E7}"/>
                </a:ext>
              </a:extLst>
            </p:cNvPr>
            <p:cNvSpPr/>
            <p:nvPr/>
          </p:nvSpPr>
          <p:spPr bwMode="auto">
            <a:xfrm>
              <a:off x="380999" y="2323911"/>
              <a:ext cx="8311417" cy="1295400"/>
            </a:xfrm>
            <a:prstGeom prst="roundRect">
              <a:avLst/>
            </a:prstGeom>
            <a:noFill/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D81E6F2-F83C-499C-8644-F0E9371F7229}"/>
                </a:ext>
              </a:extLst>
            </p:cNvPr>
            <p:cNvSpPr/>
            <p:nvPr/>
          </p:nvSpPr>
          <p:spPr>
            <a:xfrm>
              <a:off x="7162800" y="2400111"/>
              <a:ext cx="1386376" cy="685800"/>
            </a:xfrm>
            <a:prstGeom prst="rect">
              <a:avLst/>
            </a:prstGeom>
            <a:noFill/>
          </p:spPr>
          <p:txBody>
            <a:bodyPr wrap="square" lIns="90000">
              <a:noAutofit/>
            </a:bodyPr>
            <a:lstStyle/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information </a:t>
              </a:r>
            </a:p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about the API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1358F74-3B7F-4BB0-B1DE-39230BE3609C}"/>
              </a:ext>
            </a:extLst>
          </p:cNvPr>
          <p:cNvGrpSpPr/>
          <p:nvPr/>
        </p:nvGrpSpPr>
        <p:grpSpPr>
          <a:xfrm>
            <a:off x="120883" y="2711182"/>
            <a:ext cx="8902234" cy="760680"/>
            <a:chOff x="380999" y="3619311"/>
            <a:chExt cx="8311417" cy="697523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9435470E-80C5-4B8C-9B24-D6B4B9B8BC6D}"/>
                </a:ext>
              </a:extLst>
            </p:cNvPr>
            <p:cNvSpPr/>
            <p:nvPr/>
          </p:nvSpPr>
          <p:spPr bwMode="auto">
            <a:xfrm>
              <a:off x="380999" y="3619311"/>
              <a:ext cx="8311417" cy="697523"/>
            </a:xfrm>
            <a:prstGeom prst="roundRect">
              <a:avLst/>
            </a:prstGeom>
            <a:noFill/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F86B4A7-C81F-4D92-9505-52F99FB18E17}"/>
                </a:ext>
              </a:extLst>
            </p:cNvPr>
            <p:cNvSpPr/>
            <p:nvPr/>
          </p:nvSpPr>
          <p:spPr>
            <a:xfrm>
              <a:off x="7344260" y="3691249"/>
              <a:ext cx="1270861" cy="4797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named collections</a:t>
              </a:r>
            </a:p>
          </p:txBody>
        </p:sp>
      </p:grp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F56AA2B3-4E9E-4D18-80CA-B7D7544586EA}"/>
              </a:ext>
            </a:extLst>
          </p:cNvPr>
          <p:cNvSpPr/>
          <p:nvPr/>
        </p:nvSpPr>
        <p:spPr bwMode="auto">
          <a:xfrm>
            <a:off x="152400" y="3464175"/>
            <a:ext cx="8870717" cy="2686671"/>
          </a:xfrm>
          <a:prstGeom prst="round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16E868-61C1-4D51-9815-4269F326CD78}"/>
              </a:ext>
            </a:extLst>
          </p:cNvPr>
          <p:cNvSpPr/>
          <p:nvPr/>
        </p:nvSpPr>
        <p:spPr>
          <a:xfrm>
            <a:off x="7598595" y="3701635"/>
            <a:ext cx="1356583" cy="523220"/>
          </a:xfrm>
          <a:prstGeom prst="rect">
            <a:avLst/>
          </a:prstGeom>
          <a:solidFill>
            <a:srgbClr val="FFFFFF">
              <a:alpha val="75000"/>
            </a:srgbClr>
          </a:solidFill>
        </p:spPr>
        <p:txBody>
          <a:bodyPr wrap="square">
            <a:spAutoFit/>
          </a:bodyPr>
          <a:lstStyle/>
          <a:p>
            <a:pPr algn="r"/>
            <a:r>
              <a:rPr lang="en-GB" sz="1400" b="0" dirty="0">
                <a:solidFill>
                  <a:srgbClr val="FF0000"/>
                </a:solidFill>
                <a:latin typeface="+mn-lt"/>
              </a:rPr>
              <a:t>the Coverage (CIS)</a:t>
            </a:r>
          </a:p>
        </p:txBody>
      </p:sp>
    </p:spTree>
    <p:extLst>
      <p:ext uri="{BB962C8B-B14F-4D97-AF65-F5344CB8AC3E}">
        <p14:creationId xmlns:p14="http://schemas.microsoft.com/office/powerpoint/2010/main" val="1900634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16D62-D536-491A-827B-30724B817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Are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41F0D-E356-4B55-B731-BB891C259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APIs “Focus on developer experience”</a:t>
            </a:r>
          </a:p>
          <a:p>
            <a:r>
              <a:rPr lang="en-US" dirty="0"/>
              <a:t>They will not move from specifications to standards until:</a:t>
            </a:r>
          </a:p>
          <a:p>
            <a:pPr lvl="1"/>
            <a:r>
              <a:rPr lang="en-US" dirty="0"/>
              <a:t>Developers have had a chance to work with them and let us know what needs correction or improvement.</a:t>
            </a:r>
          </a:p>
          <a:p>
            <a:pPr lvl="1"/>
            <a:r>
              <a:rPr lang="en-US" dirty="0"/>
              <a:t>That input has been captured as GitHub issues</a:t>
            </a:r>
          </a:p>
          <a:p>
            <a:pPr lvl="1"/>
            <a:r>
              <a:rPr lang="en-US" dirty="0"/>
              <a:t>The specifications have been updated to address all issues.</a:t>
            </a:r>
          </a:p>
          <a:p>
            <a:pPr lvl="1"/>
            <a:r>
              <a:rPr lang="en-US" dirty="0"/>
              <a:t>There appears to be consensus that the issues have been addressed.</a:t>
            </a:r>
          </a:p>
          <a:p>
            <a:pPr lvl="2"/>
            <a:r>
              <a:rPr lang="en-US" dirty="0"/>
              <a:t>Updates to the specification</a:t>
            </a:r>
          </a:p>
          <a:p>
            <a:pPr lvl="2"/>
            <a:r>
              <a:rPr lang="en-US" dirty="0"/>
              <a:t>An acceptable resolution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1C4E5A-48BF-4559-904E-433F9624300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750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17234-F54A-47EB-8F4E-E8DA34DF1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5F5F17-965E-4BFB-B76C-4C23CDC32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OGC API-Common and OGC API-Coverages are specifications, not standards.  </a:t>
            </a:r>
          </a:p>
          <a:p>
            <a:pPr lvl="1"/>
            <a:r>
              <a:rPr lang="en-US" sz="1800" dirty="0"/>
              <a:t>They can be changed.</a:t>
            </a:r>
          </a:p>
          <a:p>
            <a:pPr lvl="1"/>
            <a:r>
              <a:rPr lang="en-US" sz="1800" dirty="0"/>
              <a:t>Treat them as “beta” versions of future standards.</a:t>
            </a:r>
          </a:p>
          <a:p>
            <a:r>
              <a:rPr lang="en-US" sz="2000" dirty="0"/>
              <a:t>Provided on two </a:t>
            </a:r>
            <a:r>
              <a:rPr lang="en-US" sz="2000" dirty="0" err="1"/>
              <a:t>GitHubs</a:t>
            </a:r>
            <a:r>
              <a:rPr lang="en-US" sz="2000" dirty="0"/>
              <a:t>:</a:t>
            </a:r>
          </a:p>
          <a:p>
            <a:pPr lvl="1"/>
            <a:r>
              <a:rPr lang="en-US" sz="1800" dirty="0">
                <a:hlinkClick r:id="rId2"/>
              </a:rPr>
              <a:t>https://github.com/opengeospatial/oapi_common</a:t>
            </a:r>
            <a:endParaRPr lang="en-US" sz="1800" dirty="0"/>
          </a:p>
          <a:p>
            <a:pPr lvl="1"/>
            <a:r>
              <a:rPr lang="en-US" sz="1800" dirty="0">
                <a:hlinkClick r:id="rId3"/>
              </a:rPr>
              <a:t>https://github.com/opengeospatial/ogc_api_coverages</a:t>
            </a:r>
            <a:endParaRPr lang="en-US" sz="1800" dirty="0"/>
          </a:p>
          <a:p>
            <a:r>
              <a:rPr lang="en-US" sz="2000" dirty="0"/>
              <a:t>Both repositories have a January-2020-Sprint branch. This branch will be updated as needed during the Sprint.</a:t>
            </a:r>
          </a:p>
          <a:p>
            <a:pPr lvl="1"/>
            <a:r>
              <a:rPr lang="en-US" sz="1600" dirty="0"/>
              <a:t>Contact Chuck Heazel if you don’t want to mess with GitHub and </a:t>
            </a:r>
            <a:r>
              <a:rPr lang="en-US" sz="1600" dirty="0" err="1"/>
              <a:t>AsciiDoc</a:t>
            </a:r>
            <a:endParaRPr lang="en-US" sz="1600" dirty="0"/>
          </a:p>
          <a:p>
            <a:r>
              <a:rPr lang="en-US" sz="2000" dirty="0"/>
              <a:t>Issues:</a:t>
            </a:r>
          </a:p>
          <a:p>
            <a:pPr lvl="1"/>
            <a:r>
              <a:rPr lang="en-US" sz="1600" dirty="0"/>
              <a:t>Both repositories have existing issues (look for the red “hackathon” flag)</a:t>
            </a:r>
          </a:p>
          <a:p>
            <a:pPr lvl="1"/>
            <a:r>
              <a:rPr lang="en-US" sz="1600" dirty="0"/>
              <a:t>Please capture any new issues, and add a “hackathon” flag</a:t>
            </a:r>
          </a:p>
          <a:p>
            <a:pPr lvl="1"/>
            <a:r>
              <a:rPr lang="en-US" sz="1600" dirty="0"/>
              <a:t>Please provide useful input to an existing issue (if you have any).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254AC9-2EF4-4C2D-BFEB-DB37C51A0EA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157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D5C23-7C4D-4070-A999-D559CEEBB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2667000"/>
            <a:ext cx="7772400" cy="520700"/>
          </a:xfrm>
        </p:spPr>
        <p:txBody>
          <a:bodyPr/>
          <a:lstStyle/>
          <a:p>
            <a:pPr algn="ctr"/>
            <a:r>
              <a:rPr lang="en-US" sz="3600" b="1" dirty="0"/>
              <a:t>Questions?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A14DF4-5FC1-491C-B5EE-4BD9C0922B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545016"/>
      </p:ext>
    </p:extLst>
  </p:cSld>
  <p:clrMapOvr>
    <a:masterClrMapping/>
  </p:clrMapOvr>
</p:sld>
</file>

<file path=ppt/theme/theme1.xml><?xml version="1.0" encoding="utf-8"?>
<a:theme xmlns:a="http://schemas.openxmlformats.org/drawingml/2006/main" name="20140528_OGC_PowerPoint_presentation_template_pptx">
  <a:themeElements>
    <a:clrScheme name="">
      <a:dk1>
        <a:srgbClr val="000000"/>
      </a:dk1>
      <a:lt1>
        <a:srgbClr val="FFFFCC"/>
      </a:lt1>
      <a:dk2>
        <a:srgbClr val="092E5C"/>
      </a:dk2>
      <a:lt2>
        <a:srgbClr val="666633"/>
      </a:lt2>
      <a:accent1>
        <a:srgbClr val="339933"/>
      </a:accent1>
      <a:accent2>
        <a:srgbClr val="800000"/>
      </a:accent2>
      <a:accent3>
        <a:srgbClr val="FFFFE2"/>
      </a:accent3>
      <a:accent4>
        <a:srgbClr val="000000"/>
      </a:accent4>
      <a:accent5>
        <a:srgbClr val="ADCAAD"/>
      </a:accent5>
      <a:accent6>
        <a:srgbClr val="730000"/>
      </a:accent6>
      <a:hlink>
        <a:srgbClr val="0033CC"/>
      </a:hlink>
      <a:folHlink>
        <a:srgbClr val="FFCC66"/>
      </a:folHlink>
    </a:clrScheme>
    <a:fontScheme name="OGC_PowerPoint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noAutofit/>
      </a:bodyPr>
      <a:lstStyle>
        <a:defPPr>
          <a:defRPr dirty="0" err="1" smtClean="0"/>
        </a:defPPr>
      </a:lstStyle>
    </a:txDef>
  </a:objectDefaults>
  <a:extraClrSchemeLst>
    <a:extraClrScheme>
      <a:clrScheme name="OGC_PowerPoin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C_PowerPoint_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Internal Slides">
  <a:themeElements>
    <a:clrScheme name="DEA">
      <a:dk1>
        <a:srgbClr val="4D4D4F"/>
      </a:dk1>
      <a:lt1>
        <a:srgbClr val="FFFFFF"/>
      </a:lt1>
      <a:dk2>
        <a:srgbClr val="1A9ED8"/>
      </a:dk2>
      <a:lt2>
        <a:srgbClr val="808080"/>
      </a:lt2>
      <a:accent1>
        <a:srgbClr val="84C5E6"/>
      </a:accent1>
      <a:accent2>
        <a:srgbClr val="7DC242"/>
      </a:accent2>
      <a:accent3>
        <a:srgbClr val="FFFFFF"/>
      </a:accent3>
      <a:accent4>
        <a:srgbClr val="404042"/>
      </a:accent4>
      <a:accent5>
        <a:srgbClr val="F5B041"/>
      </a:accent5>
      <a:accent6>
        <a:srgbClr val="1A9ED8"/>
      </a:accent6>
      <a:hlink>
        <a:srgbClr val="0000FF"/>
      </a:hlink>
      <a:folHlink>
        <a:srgbClr val="7DC242"/>
      </a:folHlink>
    </a:clrScheme>
    <a:fontScheme name="GA Blue Page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GA Blue Pag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13">
        <a:dk1>
          <a:srgbClr val="4D4D4F"/>
        </a:dk1>
        <a:lt1>
          <a:srgbClr val="FFFFFF"/>
        </a:lt1>
        <a:dk2>
          <a:srgbClr val="267485"/>
        </a:dk2>
        <a:lt2>
          <a:srgbClr val="808080"/>
        </a:lt2>
        <a:accent1>
          <a:srgbClr val="A0D7E4"/>
        </a:accent1>
        <a:accent2>
          <a:srgbClr val="333399"/>
        </a:accent2>
        <a:accent3>
          <a:srgbClr val="FFFFFF"/>
        </a:accent3>
        <a:accent4>
          <a:srgbClr val="404042"/>
        </a:accent4>
        <a:accent5>
          <a:srgbClr val="CDE8EF"/>
        </a:accent5>
        <a:accent6>
          <a:srgbClr val="2D2D8A"/>
        </a:accent6>
        <a:hlink>
          <a:srgbClr val="0000FF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20140528_OGC_PowerPoint_presentation_template_pptx.pptx</Template>
  <TotalTime>34960</TotalTime>
  <Words>713</Words>
  <Application>Microsoft Office PowerPoint</Application>
  <PresentationFormat>On-screen Show (4:3)</PresentationFormat>
  <Paragraphs>142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Arial Black</vt:lpstr>
      <vt:lpstr>Calibri</vt:lpstr>
      <vt:lpstr>CG Times</vt:lpstr>
      <vt:lpstr>Lucida Grande</vt:lpstr>
      <vt:lpstr>Times New Roman</vt:lpstr>
      <vt:lpstr>20140528_OGC_PowerPoint_presentation_template_pptx</vt:lpstr>
      <vt:lpstr>Custom Design</vt:lpstr>
      <vt:lpstr>1_Custom Design</vt:lpstr>
      <vt:lpstr>3_Office Theme</vt:lpstr>
      <vt:lpstr>Internal Slides</vt:lpstr>
      <vt:lpstr>OGC Web APIs 5 January 2020</vt:lpstr>
      <vt:lpstr>OGC APIs</vt:lpstr>
      <vt:lpstr>OGC APIs</vt:lpstr>
      <vt:lpstr>OGC API - Common</vt:lpstr>
      <vt:lpstr>OGC API - Coverages</vt:lpstr>
      <vt:lpstr>Why We Are Here</vt:lpstr>
      <vt:lpstr>Game Plan</vt:lpstr>
      <vt:lpstr>PowerPoint Presentation</vt:lpstr>
    </vt:vector>
  </TitlesOfParts>
  <Company>OGC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OGC TC/PC</dc:subject>
  <dc:creator>Carl Reed</dc:creator>
  <cp:lastModifiedBy>Charles Heazel</cp:lastModifiedBy>
  <cp:revision>472</cp:revision>
  <cp:lastPrinted>2016-12-14T18:07:24Z</cp:lastPrinted>
  <dcterms:created xsi:type="dcterms:W3CDTF">2009-10-20T16:54:31Z</dcterms:created>
  <dcterms:modified xsi:type="dcterms:W3CDTF">2020-01-03T14:58:57Z</dcterms:modified>
</cp:coreProperties>
</file>